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406" r:id="rId3"/>
    <p:sldId id="405" r:id="rId4"/>
    <p:sldId id="309" r:id="rId5"/>
    <p:sldId id="342" r:id="rId6"/>
    <p:sldId id="272" r:id="rId7"/>
    <p:sldId id="407" r:id="rId8"/>
    <p:sldId id="303" r:id="rId9"/>
    <p:sldId id="300" r:id="rId10"/>
    <p:sldId id="310" r:id="rId11"/>
    <p:sldId id="308" r:id="rId12"/>
    <p:sldId id="298" r:id="rId13"/>
    <p:sldId id="304" r:id="rId14"/>
    <p:sldId id="396" r:id="rId15"/>
    <p:sldId id="306" r:id="rId16"/>
    <p:sldId id="326" r:id="rId17"/>
    <p:sldId id="305" r:id="rId18"/>
    <p:sldId id="293" r:id="rId19"/>
    <p:sldId id="294" r:id="rId20"/>
    <p:sldId id="320" r:id="rId21"/>
    <p:sldId id="295" r:id="rId22"/>
    <p:sldId id="280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9A"/>
    <a:srgbClr val="95B812"/>
    <a:srgbClr val="3E3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727"/>
  </p:normalViewPr>
  <p:slideViewPr>
    <p:cSldViewPr snapToGrid="0">
      <p:cViewPr varScale="1">
        <p:scale>
          <a:sx n="85" d="100"/>
          <a:sy n="85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D8D54-AF8A-4B07-BEDC-3542DCA700AC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C208-9E81-45C6-BDF3-1D9779E26A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55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8A32C-C208-4E8A-936B-42CCD6B36743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633D-D64A-41FF-A6F8-AC88677E11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31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ToDo mitkä on ne myynnilliset seikat varsinkin yksilön puolelta? </a:t>
            </a: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1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E76E297-EB68-6A48-BDDC-8801E8DA859D}" type="slidenum">
              <a:rPr lang="fi-FI" sz="1200">
                <a:latin typeface="Cambria" charset="0"/>
              </a:rPr>
              <a:pPr algn="r" eaLnBrk="1" hangingPunct="1"/>
              <a:t>6</a:t>
            </a:fld>
            <a:endParaRPr lang="fi-FI" sz="1200">
              <a:latin typeface="Cambria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i-FI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7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72D09F3-68DF-4945-ADDE-4D53B35C2255}" type="slidenum">
              <a:rPr lang="fi-FI" sz="1200">
                <a:latin typeface="Cambria" charset="0"/>
              </a:rPr>
              <a:pPr algn="r" eaLnBrk="1" hangingPunct="1"/>
              <a:t>7</a:t>
            </a:fld>
            <a:endParaRPr lang="fi-FI" sz="1200">
              <a:latin typeface="Cambria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i-FI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8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72D09F3-68DF-4945-ADDE-4D53B35C2255}" type="slidenum">
              <a:rPr lang="fi-FI" sz="1200">
                <a:latin typeface="Cambria" charset="0"/>
              </a:rPr>
              <a:pPr algn="r" eaLnBrk="1" hangingPunct="1"/>
              <a:t>8</a:t>
            </a:fld>
            <a:endParaRPr lang="fi-FI" sz="1200">
              <a:latin typeface="Cambria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i-FI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17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72D09F3-68DF-4945-ADDE-4D53B35C2255}" type="slidenum">
              <a:rPr lang="fi-FI" sz="1200">
                <a:latin typeface="Cambria" charset="0"/>
              </a:rPr>
              <a:pPr algn="r" eaLnBrk="1" hangingPunct="1"/>
              <a:t>10</a:t>
            </a:fld>
            <a:endParaRPr lang="fi-FI" sz="1200">
              <a:latin typeface="Cambria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i-FI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2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19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ToDo mitkä on ne myynnilliset seikat varsinkin yksilön puolelta? </a:t>
            </a: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516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3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kudia_yri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195" y="1502229"/>
            <a:ext cx="3291980" cy="1352064"/>
          </a:xfrm>
          <a:prstGeom prst="rect">
            <a:avLst/>
          </a:prstGeom>
        </p:spPr>
      </p:pic>
      <p:sp>
        <p:nvSpPr>
          <p:cNvPr id="11" name="Tekstiruutu 10"/>
          <p:cNvSpPr txBox="1"/>
          <p:nvPr userDrawn="1"/>
        </p:nvSpPr>
        <p:spPr>
          <a:xfrm>
            <a:off x="7825468" y="3869590"/>
            <a:ext cx="364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1600" dirty="0" err="1">
                <a:solidFill>
                  <a:schemeClr val="bg1"/>
                </a:solidFill>
              </a:rPr>
              <a:t>TtM</a:t>
            </a:r>
            <a:r>
              <a:rPr lang="fi-FI" sz="1600" dirty="0">
                <a:solidFill>
                  <a:schemeClr val="bg1"/>
                </a:solidFill>
              </a:rPr>
              <a:t>, laillistettu</a:t>
            </a:r>
            <a:r>
              <a:rPr lang="fi-FI" sz="1600" baseline="0" dirty="0">
                <a:solidFill>
                  <a:schemeClr val="bg1"/>
                </a:solidFill>
              </a:rPr>
              <a:t> ravitsemusterapeutti</a:t>
            </a:r>
          </a:p>
          <a:p>
            <a:pPr algn="ctr">
              <a:lnSpc>
                <a:spcPct val="150000"/>
              </a:lnSpc>
            </a:pPr>
            <a:r>
              <a:rPr lang="fi-FI" sz="3200" baseline="0" dirty="0">
                <a:solidFill>
                  <a:schemeClr val="bg1"/>
                </a:solidFill>
              </a:rPr>
              <a:t>HANNA PARTANEN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7825468" y="5869840"/>
            <a:ext cx="3649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www.nutrifilia.fi</a:t>
            </a:r>
            <a:endParaRPr lang="fi-FI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9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1"/>
            <a:ext cx="2334988" cy="2070432"/>
          </a:xfrm>
          <a:prstGeom prst="rect">
            <a:avLst/>
          </a:prstGeom>
        </p:spPr>
      </p:pic>
      <p:sp>
        <p:nvSpPr>
          <p:cNvPr id="3" name="Suorakulmio 2"/>
          <p:cNvSpPr/>
          <p:nvPr userDrawn="1"/>
        </p:nvSpPr>
        <p:spPr>
          <a:xfrm>
            <a:off x="10131879" y="253093"/>
            <a:ext cx="1796142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9998528" y="4936671"/>
            <a:ext cx="2193471" cy="192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Kuvan paikkamerkki 2"/>
          <p:cNvSpPr>
            <a:spLocks noGrp="1"/>
          </p:cNvSpPr>
          <p:nvPr>
            <p:ph type="pic" idx="1"/>
          </p:nvPr>
        </p:nvSpPr>
        <p:spPr>
          <a:xfrm>
            <a:off x="857250" y="571501"/>
            <a:ext cx="10498138" cy="5289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5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1"/>
            <a:ext cx="2334988" cy="2070432"/>
          </a:xfrm>
          <a:prstGeom prst="rect">
            <a:avLst/>
          </a:prstGeom>
        </p:spPr>
      </p:pic>
      <p:sp>
        <p:nvSpPr>
          <p:cNvPr id="3" name="Suorakulmio 2"/>
          <p:cNvSpPr/>
          <p:nvPr userDrawn="1"/>
        </p:nvSpPr>
        <p:spPr>
          <a:xfrm>
            <a:off x="10131879" y="253093"/>
            <a:ext cx="1796142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9998528" y="4936671"/>
            <a:ext cx="2193471" cy="192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Kuvan paikkamerkki 2"/>
          <p:cNvSpPr>
            <a:spLocks noGrp="1"/>
          </p:cNvSpPr>
          <p:nvPr>
            <p:ph type="pic" idx="1"/>
          </p:nvPr>
        </p:nvSpPr>
        <p:spPr>
          <a:xfrm>
            <a:off x="857250" y="571501"/>
            <a:ext cx="4792436" cy="5289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9" name="Kuvan paikkamerkki 2"/>
          <p:cNvSpPr>
            <a:spLocks noGrp="1"/>
          </p:cNvSpPr>
          <p:nvPr>
            <p:ph type="pic" idx="10"/>
          </p:nvPr>
        </p:nvSpPr>
        <p:spPr>
          <a:xfrm>
            <a:off x="6063343" y="571501"/>
            <a:ext cx="4792436" cy="5289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46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1"/>
            <a:ext cx="2334988" cy="2070432"/>
          </a:xfrm>
          <a:prstGeom prst="rect">
            <a:avLst/>
          </a:prstGeom>
        </p:spPr>
      </p:pic>
      <p:sp>
        <p:nvSpPr>
          <p:cNvPr id="3" name="Suorakulmio 2"/>
          <p:cNvSpPr/>
          <p:nvPr userDrawn="1"/>
        </p:nvSpPr>
        <p:spPr>
          <a:xfrm>
            <a:off x="10131879" y="253093"/>
            <a:ext cx="1796142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9998528" y="4936671"/>
            <a:ext cx="2193471" cy="192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Kuvan paikkamerkki 2"/>
          <p:cNvSpPr>
            <a:spLocks noGrp="1"/>
          </p:cNvSpPr>
          <p:nvPr>
            <p:ph type="pic" idx="1"/>
          </p:nvPr>
        </p:nvSpPr>
        <p:spPr>
          <a:xfrm>
            <a:off x="857250" y="571501"/>
            <a:ext cx="4792436" cy="3665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9" name="Kuvan paikkamerkki 2"/>
          <p:cNvSpPr>
            <a:spLocks noGrp="1"/>
          </p:cNvSpPr>
          <p:nvPr>
            <p:ph type="pic" idx="10"/>
          </p:nvPr>
        </p:nvSpPr>
        <p:spPr>
          <a:xfrm>
            <a:off x="6063343" y="571501"/>
            <a:ext cx="4792436" cy="3665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2" hasCustomPrompt="1"/>
          </p:nvPr>
        </p:nvSpPr>
        <p:spPr>
          <a:xfrm>
            <a:off x="857250" y="4408714"/>
            <a:ext cx="4792436" cy="148862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kuvateksi</a:t>
            </a:r>
            <a:r>
              <a:rPr lang="fi-FI" dirty="0"/>
              <a:t> tähän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63343" y="4408714"/>
            <a:ext cx="4792436" cy="148862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kuvateksi</a:t>
            </a:r>
            <a:r>
              <a:rPr lang="fi-FI" dirty="0"/>
              <a:t> tähän</a:t>
            </a:r>
          </a:p>
        </p:txBody>
      </p:sp>
    </p:spTree>
    <p:extLst>
      <p:ext uri="{BB962C8B-B14F-4D97-AF65-F5344CB8AC3E}">
        <p14:creationId xmlns:p14="http://schemas.microsoft.com/office/powerpoint/2010/main" val="353902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1"/>
            <a:ext cx="2334988" cy="2070432"/>
          </a:xfrm>
          <a:prstGeom prst="rect">
            <a:avLst/>
          </a:prstGeom>
        </p:spPr>
      </p:pic>
      <p:sp>
        <p:nvSpPr>
          <p:cNvPr id="3" name="Suorakulmio 2"/>
          <p:cNvSpPr/>
          <p:nvPr userDrawn="1"/>
        </p:nvSpPr>
        <p:spPr>
          <a:xfrm>
            <a:off x="10131879" y="253093"/>
            <a:ext cx="1796142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9998528" y="4936671"/>
            <a:ext cx="2193471" cy="192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Kuvan paikkamerkki 2"/>
          <p:cNvSpPr>
            <a:spLocks noGrp="1"/>
          </p:cNvSpPr>
          <p:nvPr>
            <p:ph type="pic" idx="1"/>
          </p:nvPr>
        </p:nvSpPr>
        <p:spPr>
          <a:xfrm>
            <a:off x="857250" y="571501"/>
            <a:ext cx="3224893" cy="5289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Kuvan paikkamerkki 2"/>
          <p:cNvSpPr>
            <a:spLocks noGrp="1"/>
          </p:cNvSpPr>
          <p:nvPr>
            <p:ph type="pic" idx="10"/>
          </p:nvPr>
        </p:nvSpPr>
        <p:spPr>
          <a:xfrm>
            <a:off x="4414157" y="571501"/>
            <a:ext cx="3224893" cy="5289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7" name="Kuvan paikkamerkki 2"/>
          <p:cNvSpPr>
            <a:spLocks noGrp="1"/>
          </p:cNvSpPr>
          <p:nvPr>
            <p:ph type="pic" idx="11"/>
          </p:nvPr>
        </p:nvSpPr>
        <p:spPr>
          <a:xfrm>
            <a:off x="7971064" y="571501"/>
            <a:ext cx="3224893" cy="5289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75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1"/>
            <a:ext cx="2334988" cy="2070432"/>
          </a:xfrm>
          <a:prstGeom prst="rect">
            <a:avLst/>
          </a:prstGeom>
        </p:spPr>
      </p:pic>
      <p:sp>
        <p:nvSpPr>
          <p:cNvPr id="3" name="Suorakulmio 2"/>
          <p:cNvSpPr/>
          <p:nvPr userDrawn="1"/>
        </p:nvSpPr>
        <p:spPr>
          <a:xfrm>
            <a:off x="10131879" y="253093"/>
            <a:ext cx="1796142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9998528" y="4936671"/>
            <a:ext cx="2193471" cy="192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Kuvan paikkamerkki 2"/>
          <p:cNvSpPr>
            <a:spLocks noGrp="1"/>
          </p:cNvSpPr>
          <p:nvPr>
            <p:ph type="pic" idx="1"/>
          </p:nvPr>
        </p:nvSpPr>
        <p:spPr>
          <a:xfrm>
            <a:off x="857250" y="571501"/>
            <a:ext cx="3224893" cy="34616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Kuvan paikkamerkki 2"/>
          <p:cNvSpPr>
            <a:spLocks noGrp="1"/>
          </p:cNvSpPr>
          <p:nvPr>
            <p:ph type="pic" idx="10"/>
          </p:nvPr>
        </p:nvSpPr>
        <p:spPr>
          <a:xfrm>
            <a:off x="4414157" y="571501"/>
            <a:ext cx="3224893" cy="34616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7" name="Kuvan paikkamerkki 2"/>
          <p:cNvSpPr>
            <a:spLocks noGrp="1"/>
          </p:cNvSpPr>
          <p:nvPr>
            <p:ph type="pic" idx="11"/>
          </p:nvPr>
        </p:nvSpPr>
        <p:spPr>
          <a:xfrm>
            <a:off x="7971064" y="571501"/>
            <a:ext cx="3224893" cy="34616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Tekstin paikkamerkki 2"/>
          <p:cNvSpPr>
            <a:spLocks noGrp="1"/>
          </p:cNvSpPr>
          <p:nvPr>
            <p:ph type="body" idx="12" hasCustomPrompt="1"/>
          </p:nvPr>
        </p:nvSpPr>
        <p:spPr>
          <a:xfrm>
            <a:off x="857250" y="4351566"/>
            <a:ext cx="3224893" cy="154576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kuvateksi</a:t>
            </a:r>
            <a:r>
              <a:rPr lang="fi-FI" dirty="0"/>
              <a:t> tähän</a:t>
            </a:r>
          </a:p>
        </p:txBody>
      </p:sp>
      <p:sp>
        <p:nvSpPr>
          <p:cNvPr id="9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4414157" y="4351565"/>
            <a:ext cx="3224893" cy="154576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kuvateksi</a:t>
            </a:r>
            <a:r>
              <a:rPr lang="fi-FI" dirty="0"/>
              <a:t> tähän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7971064" y="4351564"/>
            <a:ext cx="3224893" cy="154576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kuvateksi</a:t>
            </a:r>
            <a:r>
              <a:rPr lang="fi-FI" dirty="0"/>
              <a:t> tähän</a:t>
            </a:r>
          </a:p>
        </p:txBody>
      </p:sp>
    </p:spTree>
    <p:extLst>
      <p:ext uri="{BB962C8B-B14F-4D97-AF65-F5344CB8AC3E}">
        <p14:creationId xmlns:p14="http://schemas.microsoft.com/office/powerpoint/2010/main" val="196529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_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2"/>
          <p:cNvSpPr>
            <a:spLocks noGrp="1"/>
          </p:cNvSpPr>
          <p:nvPr>
            <p:ph type="pic" idx="1"/>
          </p:nvPr>
        </p:nvSpPr>
        <p:spPr>
          <a:xfrm>
            <a:off x="857250" y="1183821"/>
            <a:ext cx="10498138" cy="3494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0" hasCustomPrompt="1"/>
          </p:nvPr>
        </p:nvSpPr>
        <p:spPr>
          <a:xfrm>
            <a:off x="857250" y="4980214"/>
            <a:ext cx="8581571" cy="99604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kuvateksi</a:t>
            </a:r>
            <a:r>
              <a:rPr lang="fi-FI" dirty="0"/>
              <a:t> tähän</a:t>
            </a:r>
          </a:p>
        </p:txBody>
      </p:sp>
    </p:spTree>
    <p:extLst>
      <p:ext uri="{BB962C8B-B14F-4D97-AF65-F5344CB8AC3E}">
        <p14:creationId xmlns:p14="http://schemas.microsoft.com/office/powerpoint/2010/main" val="1355309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43000"/>
            <a:ext cx="3932237" cy="1404256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fi-FI" dirty="0"/>
              <a:t>KIRJOITA DIAN OTSIKKO TÄHÄN.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83188" y="1143000"/>
            <a:ext cx="4883376" cy="47180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Kirjoita dian teksti tähän klikkaamalla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47256"/>
            <a:ext cx="3932237" cy="332173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Kirjoita dian teksti tähän klikkaamalla</a:t>
            </a:r>
          </a:p>
        </p:txBody>
      </p:sp>
    </p:spTree>
    <p:extLst>
      <p:ext uri="{BB962C8B-B14F-4D97-AF65-F5344CB8AC3E}">
        <p14:creationId xmlns:p14="http://schemas.microsoft.com/office/powerpoint/2010/main" val="3698652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53533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fi-FI" dirty="0"/>
              <a:t>KIRJOITA DIAN OTSIKKO TÄHÄN.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1183821"/>
            <a:ext cx="6172200" cy="46772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4406"/>
            <a:ext cx="3932237" cy="326458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Kirjoita dian teksti tähän klikkaamalla</a:t>
            </a:r>
          </a:p>
        </p:txBody>
      </p:sp>
    </p:spTree>
    <p:extLst>
      <p:ext uri="{BB962C8B-B14F-4D97-AF65-F5344CB8AC3E}">
        <p14:creationId xmlns:p14="http://schemas.microsoft.com/office/powerpoint/2010/main" val="2395385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00101" y="2362954"/>
            <a:ext cx="4335236" cy="1874068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KIITOSTEKSTI TÄHÄN.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142" y="343776"/>
            <a:ext cx="1568250" cy="644103"/>
          </a:xfrm>
          <a:prstGeom prst="rect">
            <a:avLst/>
          </a:prstGeom>
        </p:spPr>
      </p:pic>
      <p:sp>
        <p:nvSpPr>
          <p:cNvPr id="7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00101" y="4400551"/>
            <a:ext cx="4335236" cy="160836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 dirty="0"/>
              <a:t>Kirjoita teksti tähän klikkaamalla</a:t>
            </a:r>
          </a:p>
        </p:txBody>
      </p:sp>
    </p:spTree>
    <p:extLst>
      <p:ext uri="{BB962C8B-B14F-4D97-AF65-F5344CB8AC3E}">
        <p14:creationId xmlns:p14="http://schemas.microsoft.com/office/powerpoint/2010/main" val="52011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664" y="0"/>
            <a:ext cx="5897336" cy="685589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453242"/>
            <a:ext cx="6264729" cy="247377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6000" b="0">
                <a:solidFill>
                  <a:srgbClr val="00AF9A"/>
                </a:solidFill>
              </a:defRPr>
            </a:lvl1pPr>
          </a:lstStyle>
          <a:p>
            <a:r>
              <a:rPr lang="fi-FI" dirty="0"/>
              <a:t>KIRJOITA ESITYKSEN</a:t>
            </a:r>
            <a:br>
              <a:rPr lang="fi-FI" dirty="0"/>
            </a:br>
            <a:r>
              <a:rPr lang="fi-FI" dirty="0"/>
              <a:t>AIHE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3927023"/>
            <a:ext cx="5129893" cy="20655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dirty="0"/>
              <a:t>Aiheen alateksti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456" y="379461"/>
            <a:ext cx="1943102" cy="7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0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_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142" y="343776"/>
            <a:ext cx="1568250" cy="644103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7547860" y="1818980"/>
            <a:ext cx="433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2400" baseline="0" dirty="0">
                <a:solidFill>
                  <a:schemeClr val="bg1"/>
                </a:solidFill>
              </a:rPr>
              <a:t>hanna.partanen.nutrifia.fi</a:t>
            </a:r>
          </a:p>
          <a:p>
            <a:pPr algn="l">
              <a:lnSpc>
                <a:spcPct val="150000"/>
              </a:lnSpc>
            </a:pPr>
            <a:r>
              <a:rPr lang="fi-FI" sz="2400" dirty="0">
                <a:solidFill>
                  <a:schemeClr val="bg1"/>
                </a:solidFill>
              </a:rPr>
              <a:t>www.nutrifia.fi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37" y="4280137"/>
            <a:ext cx="658517" cy="65851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095" y="3366242"/>
            <a:ext cx="806400" cy="806400"/>
          </a:xfrm>
          <a:prstGeom prst="rect">
            <a:avLst/>
          </a:prstGeom>
        </p:spPr>
      </p:pic>
      <p:sp>
        <p:nvSpPr>
          <p:cNvPr id="9" name="Tekstiruutu 8"/>
          <p:cNvSpPr txBox="1"/>
          <p:nvPr userDrawn="1"/>
        </p:nvSpPr>
        <p:spPr>
          <a:xfrm>
            <a:off x="8394495" y="3353943"/>
            <a:ext cx="330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i-FI" sz="2400" baseline="0" dirty="0" err="1">
                <a:solidFill>
                  <a:schemeClr val="bg1"/>
                </a:solidFill>
              </a:rPr>
              <a:t>Nutrifia</a:t>
            </a:r>
            <a:r>
              <a:rPr lang="fi-FI" sz="2400" baseline="0" dirty="0">
                <a:solidFill>
                  <a:schemeClr val="bg1"/>
                </a:solidFill>
              </a:rPr>
              <a:t> Hanna Partanen</a:t>
            </a:r>
          </a:p>
          <a:p>
            <a:pPr algn="l">
              <a:lnSpc>
                <a:spcPct val="100000"/>
              </a:lnSpc>
            </a:pPr>
            <a:r>
              <a:rPr lang="fi-FI" sz="2400" baseline="0" dirty="0">
                <a:solidFill>
                  <a:schemeClr val="bg1"/>
                </a:solidFill>
              </a:rPr>
              <a:t>Vireyttä vuosiin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8394495" y="4358035"/>
            <a:ext cx="330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i-FI" sz="2400" baseline="0" dirty="0">
                <a:solidFill>
                  <a:schemeClr val="bg1"/>
                </a:solidFill>
              </a:rPr>
              <a:t>@</a:t>
            </a:r>
            <a:r>
              <a:rPr lang="fi-FI" sz="2400" baseline="0" dirty="0" err="1">
                <a:solidFill>
                  <a:schemeClr val="bg1"/>
                </a:solidFill>
              </a:rPr>
              <a:t>nutrifil</a:t>
            </a:r>
            <a:endParaRPr lang="fi-FI" sz="2400" baseline="0" dirty="0">
              <a:solidFill>
                <a:schemeClr val="bg1"/>
              </a:solidFill>
            </a:endParaRPr>
          </a:p>
        </p:txBody>
      </p:sp>
      <p:sp>
        <p:nvSpPr>
          <p:cNvPr id="11" name="Ellipsi 10"/>
          <p:cNvSpPr/>
          <p:nvPr userDrawn="1"/>
        </p:nvSpPr>
        <p:spPr>
          <a:xfrm>
            <a:off x="3375635" y="2919954"/>
            <a:ext cx="2720365" cy="272036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177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_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142" y="343776"/>
            <a:ext cx="1568250" cy="644103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7547860" y="1818980"/>
            <a:ext cx="433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i-FI" sz="2400" baseline="0" dirty="0">
                <a:solidFill>
                  <a:schemeClr val="bg1"/>
                </a:solidFill>
              </a:rPr>
              <a:t>hanna.partanen.nutrifia.fi</a:t>
            </a:r>
          </a:p>
          <a:p>
            <a:pPr algn="l">
              <a:lnSpc>
                <a:spcPct val="150000"/>
              </a:lnSpc>
            </a:pPr>
            <a:r>
              <a:rPr lang="fi-FI" sz="2400" dirty="0">
                <a:solidFill>
                  <a:schemeClr val="bg1"/>
                </a:solidFill>
              </a:rPr>
              <a:t>www.nutrifia.fi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37" y="4280137"/>
            <a:ext cx="658517" cy="65851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095" y="3366242"/>
            <a:ext cx="806400" cy="806400"/>
          </a:xfrm>
          <a:prstGeom prst="rect">
            <a:avLst/>
          </a:prstGeom>
        </p:spPr>
      </p:pic>
      <p:sp>
        <p:nvSpPr>
          <p:cNvPr id="9" name="Tekstiruutu 8"/>
          <p:cNvSpPr txBox="1"/>
          <p:nvPr userDrawn="1"/>
        </p:nvSpPr>
        <p:spPr>
          <a:xfrm>
            <a:off x="8394495" y="3353943"/>
            <a:ext cx="330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i-FI" sz="2400" baseline="0" dirty="0" err="1">
                <a:solidFill>
                  <a:schemeClr val="bg1"/>
                </a:solidFill>
              </a:rPr>
              <a:t>Nutrifia</a:t>
            </a:r>
            <a:r>
              <a:rPr lang="fi-FI" sz="2400" baseline="0" dirty="0">
                <a:solidFill>
                  <a:schemeClr val="bg1"/>
                </a:solidFill>
              </a:rPr>
              <a:t> Hanna Partanen</a:t>
            </a:r>
          </a:p>
          <a:p>
            <a:pPr algn="l">
              <a:lnSpc>
                <a:spcPct val="100000"/>
              </a:lnSpc>
            </a:pPr>
            <a:r>
              <a:rPr lang="fi-FI" sz="2400" baseline="0" dirty="0">
                <a:solidFill>
                  <a:schemeClr val="bg1"/>
                </a:solidFill>
              </a:rPr>
              <a:t>Vireyttä vuosiin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8394495" y="4358035"/>
            <a:ext cx="330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i-FI" sz="2400" baseline="0" dirty="0">
                <a:solidFill>
                  <a:schemeClr val="bg1"/>
                </a:solidFill>
              </a:rPr>
              <a:t>@</a:t>
            </a:r>
            <a:r>
              <a:rPr lang="fi-FI" sz="2400" baseline="0" dirty="0" err="1">
                <a:solidFill>
                  <a:schemeClr val="bg1"/>
                </a:solidFill>
              </a:rPr>
              <a:t>nutrifil</a:t>
            </a:r>
            <a:endParaRPr lang="fi-FI" sz="24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5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620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11DE96-BE4B-6A46-B446-73307CA928C1}" type="datetimeFigureOut">
              <a:rPr lang="fi-FI" smtClean="0"/>
              <a:t>6.9.2022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2BF4D2E-CF90-0942-B338-690C4BA53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91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9998528" y="4936671"/>
            <a:ext cx="2193471" cy="192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" y="-1"/>
            <a:ext cx="2034859" cy="180430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1849" y="1709739"/>
            <a:ext cx="9166679" cy="2176462"/>
          </a:xfrm>
        </p:spPr>
        <p:txBody>
          <a:bodyPr anchor="b"/>
          <a:lstStyle>
            <a:lvl1pPr>
              <a:defRPr sz="6000">
                <a:solidFill>
                  <a:srgbClr val="00AF9A"/>
                </a:solidFill>
              </a:defRPr>
            </a:lvl1pPr>
          </a:lstStyle>
          <a:p>
            <a:r>
              <a:rPr lang="fi-FI" dirty="0"/>
              <a:t>KIRJOITA DIAN OTSIKKO TÄHÄN.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1849" y="4057651"/>
            <a:ext cx="9166679" cy="20320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Kirjoita alateksti tähän</a:t>
            </a:r>
          </a:p>
        </p:txBody>
      </p:sp>
    </p:spTree>
    <p:extLst>
      <p:ext uri="{BB962C8B-B14F-4D97-AF65-F5344CB8AC3E}">
        <p14:creationId xmlns:p14="http://schemas.microsoft.com/office/powerpoint/2010/main" val="159264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00101" y="2478090"/>
            <a:ext cx="4335236" cy="217646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KIRJOITA DIAN VÄLIOTSIKKO TÄHÄN.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00101" y="4776108"/>
            <a:ext cx="4335236" cy="12001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142" y="343776"/>
            <a:ext cx="1568250" cy="6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vu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1850" y="473530"/>
            <a:ext cx="8867322" cy="1167491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00AF9A"/>
                </a:solidFill>
              </a:defRPr>
            </a:lvl1pPr>
          </a:lstStyle>
          <a:p>
            <a:r>
              <a:rPr lang="fi-FI" dirty="0"/>
              <a:t>KIRJOITA DIAN OTSIKKO TÄHÄN.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1849" y="1902279"/>
            <a:ext cx="8867323" cy="41873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Kirjoita dian teksti tähän klikkaamalla</a:t>
            </a:r>
          </a:p>
        </p:txBody>
      </p:sp>
    </p:spTree>
    <p:extLst>
      <p:ext uri="{BB962C8B-B14F-4D97-AF65-F5344CB8AC3E}">
        <p14:creationId xmlns:p14="http://schemas.microsoft.com/office/powerpoint/2010/main" val="33568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8860971" cy="1325563"/>
          </a:xfrm>
        </p:spPr>
        <p:txBody>
          <a:bodyPr/>
          <a:lstStyle/>
          <a:p>
            <a:r>
              <a:rPr lang="fi-FI" dirty="0"/>
              <a:t>KIRJOITA DIAN OTSIKKO TÄHÄN.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060371" cy="4166961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 dirty="0"/>
              <a:t>Kirjoita dian teksti tähän klikkaamalla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5812971" y="1825624"/>
            <a:ext cx="3886201" cy="4166961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 dirty="0"/>
              <a:t>Kirjoita dian teksti tähän klikkaamalla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389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8991599" cy="1325563"/>
          </a:xfrm>
        </p:spPr>
        <p:txBody>
          <a:bodyPr/>
          <a:lstStyle/>
          <a:p>
            <a:r>
              <a:rPr lang="fi-FI" dirty="0"/>
              <a:t>KIRJOITA DIAN OTSIKKO TÄHÄN.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2832031" cy="4166961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 dirty="0"/>
              <a:t>Kirjoita dian teksti tähän klikkaamalla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011974" y="1825622"/>
            <a:ext cx="2740477" cy="4166961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 dirty="0"/>
              <a:t>Kirjoita dian teksti tähän klikkaamalla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/>
          <p:cNvSpPr>
            <a:spLocks noGrp="1"/>
          </p:cNvSpPr>
          <p:nvPr>
            <p:ph sz="half" idx="10" hasCustomPrompt="1"/>
          </p:nvPr>
        </p:nvSpPr>
        <p:spPr>
          <a:xfrm>
            <a:off x="7089323" y="1825622"/>
            <a:ext cx="2740477" cy="4166961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 dirty="0"/>
              <a:t>Kirjoita dian teksti tähän klikkaamalla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4517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932862" cy="1071789"/>
          </a:xfrm>
        </p:spPr>
        <p:txBody>
          <a:bodyPr/>
          <a:lstStyle/>
          <a:p>
            <a:r>
              <a:rPr lang="fi-FI" dirty="0"/>
              <a:t>KIRJOITA DIAN OTSIKKO TÄHÄN.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810285" cy="823912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810285" cy="349567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943600" y="1681163"/>
            <a:ext cx="3829050" cy="823912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943600" y="2505075"/>
            <a:ext cx="3829050" cy="349567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4917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8926286" cy="1325563"/>
          </a:xfrm>
        </p:spPr>
        <p:txBody>
          <a:bodyPr/>
          <a:lstStyle/>
          <a:p>
            <a:r>
              <a:rPr lang="fi-FI" dirty="0"/>
              <a:t>KIRJOITA DIAN OTSIKKO TÄHÄN.</a:t>
            </a:r>
          </a:p>
        </p:txBody>
      </p:sp>
    </p:spTree>
    <p:extLst>
      <p:ext uri="{BB962C8B-B14F-4D97-AF65-F5344CB8AC3E}">
        <p14:creationId xmlns:p14="http://schemas.microsoft.com/office/powerpoint/2010/main" val="208324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101" y="5032375"/>
            <a:ext cx="2058899" cy="1825625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446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KIRJOITA DIAN OTSIKKO TÄHÄN.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22229" cy="4134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Kirjoita dian teksti tähän klikkaamalla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429" y="299808"/>
            <a:ext cx="1563556" cy="642175"/>
          </a:xfrm>
          <a:prstGeom prst="rect">
            <a:avLst/>
          </a:prstGeom>
        </p:spPr>
      </p:pic>
      <p:sp>
        <p:nvSpPr>
          <p:cNvPr id="9" name="Tekstiruutu 8"/>
          <p:cNvSpPr txBox="1"/>
          <p:nvPr userDrawn="1"/>
        </p:nvSpPr>
        <p:spPr>
          <a:xfrm>
            <a:off x="758371" y="6335486"/>
            <a:ext cx="920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00AF9A"/>
                </a:solidFill>
              </a:rPr>
              <a:t>Hanna</a:t>
            </a:r>
            <a:r>
              <a:rPr lang="fi-FI" sz="1400" baseline="0" dirty="0">
                <a:solidFill>
                  <a:srgbClr val="00AF9A"/>
                </a:solidFill>
              </a:rPr>
              <a:t> Partanen	</a:t>
            </a:r>
            <a:r>
              <a:rPr lang="fi-FI" sz="1400" baseline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sz="1400" baseline="0" dirty="0">
                <a:solidFill>
                  <a:schemeClr val="bg2">
                    <a:lumMod val="50000"/>
                  </a:schemeClr>
                </a:solidFill>
              </a:rPr>
              <a:t>www.nutrifilia.fi</a:t>
            </a:r>
            <a:endParaRPr lang="fi-FI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38200" y="6253840"/>
            <a:ext cx="9122229" cy="163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01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62" r:id="rId4"/>
    <p:sldLayoutId id="2147483661" r:id="rId5"/>
    <p:sldLayoutId id="2147483652" r:id="rId6"/>
    <p:sldLayoutId id="2147483666" r:id="rId7"/>
    <p:sldLayoutId id="2147483653" r:id="rId8"/>
    <p:sldLayoutId id="2147483654" r:id="rId9"/>
    <p:sldLayoutId id="2147483655" r:id="rId10"/>
    <p:sldLayoutId id="2147483664" r:id="rId11"/>
    <p:sldLayoutId id="2147483671" r:id="rId12"/>
    <p:sldLayoutId id="2147483672" r:id="rId13"/>
    <p:sldLayoutId id="2147483669" r:id="rId14"/>
    <p:sldLayoutId id="2147483670" r:id="rId15"/>
    <p:sldLayoutId id="2147483665" r:id="rId16"/>
    <p:sldLayoutId id="2147483656" r:id="rId17"/>
    <p:sldLayoutId id="2147483657" r:id="rId18"/>
    <p:sldLayoutId id="2147483663" r:id="rId19"/>
    <p:sldLayoutId id="2147483667" r:id="rId20"/>
    <p:sldLayoutId id="2147483668" r:id="rId21"/>
    <p:sldLayoutId id="2147483673" r:id="rId22"/>
    <p:sldLayoutId id="214748367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F9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888" y="1453244"/>
            <a:ext cx="7417085" cy="2473779"/>
          </a:xfrm>
        </p:spPr>
        <p:txBody>
          <a:bodyPr>
            <a:normAutofit/>
          </a:bodyPr>
          <a:lstStyle/>
          <a:p>
            <a:r>
              <a:rPr lang="fi-FI" sz="4400" dirty="0"/>
              <a:t>HYVINVOINTIA RUOASTA </a:t>
            </a:r>
            <a:br>
              <a:rPr lang="fi-FI" sz="4400" dirty="0"/>
            </a:br>
            <a:r>
              <a:rPr lang="fi-FI" sz="4400" dirty="0"/>
              <a:t>- TERVEELLINEN RAVINTO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TtM</a:t>
            </a:r>
            <a:r>
              <a:rPr lang="fi-FI" dirty="0"/>
              <a:t>, laillistettu ravitsemusterapeutti</a:t>
            </a:r>
          </a:p>
          <a:p>
            <a:r>
              <a:rPr lang="fi-FI" dirty="0"/>
              <a:t>Hanna Partanen</a:t>
            </a:r>
          </a:p>
        </p:txBody>
      </p:sp>
    </p:spTree>
    <p:extLst>
      <p:ext uri="{BB962C8B-B14F-4D97-AF65-F5344CB8AC3E}">
        <p14:creationId xmlns:p14="http://schemas.microsoft.com/office/powerpoint/2010/main" val="315736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30889"/>
            <a:ext cx="10515599" cy="794033"/>
          </a:xfrm>
          <a:noFill/>
          <a:ln>
            <a:noFill/>
          </a:ln>
        </p:spPr>
        <p:txBody>
          <a:bodyPr vert="horz" wrap="square" lIns="91425" tIns="91425" rIns="91425" bIns="91425" rtlCol="0" anchor="ctr" anchorCtr="0">
            <a:spAutoFit/>
          </a:bodyPr>
          <a:lstStyle/>
          <a:p>
            <a:r>
              <a:rPr lang="fi-FI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ANNOSKOOLLA ON VÄLIÄ</a:t>
            </a:r>
          </a:p>
        </p:txBody>
      </p:sp>
      <p:sp>
        <p:nvSpPr>
          <p:cNvPr id="35842" name="Sisällön paikkamerkk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0" eaLnBrk="1" hangingPunct="1">
              <a:buNone/>
              <a:defRPr/>
            </a:pPr>
            <a:endParaRPr lang="fi-FI" dirty="0">
              <a:latin typeface="Lucida Sans Unicode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4519613" y="23812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>
              <a:latin typeface="Cambria" charset="0"/>
            </a:endParaRP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4529138" y="23860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>
              <a:latin typeface="Cambria" charset="0"/>
            </a:endParaRPr>
          </a:p>
        </p:txBody>
      </p:sp>
      <p:pic>
        <p:nvPicPr>
          <p:cNvPr id="10" name="Sisällön paikkamerkki 3" descr="HP2 Kuva 112 eitaustaa.png">
            <a:extLst>
              <a:ext uri="{FF2B5EF4-FFF2-40B4-BE49-F238E27FC236}">
                <a16:creationId xmlns:a16="http://schemas.microsoft.com/office/drawing/2014/main" id="{CCDC651A-D079-C542-8033-838CB6684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6" r="-2117"/>
          <a:stretch/>
        </p:blipFill>
        <p:spPr>
          <a:xfrm>
            <a:off x="1242453" y="1534749"/>
            <a:ext cx="4302057" cy="408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uva 14" descr="HP2 Kuva 111 eitaustaa.png">
            <a:extLst>
              <a:ext uri="{FF2B5EF4-FFF2-40B4-BE49-F238E27FC236}">
                <a16:creationId xmlns:a16="http://schemas.microsoft.com/office/drawing/2014/main" id="{BF3F928D-BD1C-C844-8FED-0EC230F9B9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750" y="1584547"/>
            <a:ext cx="4130979" cy="410362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5CFF9577-F6D4-A54D-9C1D-78B30CCF2A1C}"/>
              </a:ext>
            </a:extLst>
          </p:cNvPr>
          <p:cNvSpPr/>
          <p:nvPr/>
        </p:nvSpPr>
        <p:spPr>
          <a:xfrm>
            <a:off x="2432701" y="5700760"/>
            <a:ext cx="24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 </a:t>
            </a: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355 kcal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06B9402-A0B6-8E4B-941E-EDD0E86987E8}"/>
              </a:ext>
            </a:extLst>
          </p:cNvPr>
          <p:cNvSpPr/>
          <p:nvPr/>
        </p:nvSpPr>
        <p:spPr>
          <a:xfrm>
            <a:off x="7845081" y="5739126"/>
            <a:ext cx="24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 </a:t>
            </a: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630 kcal</a:t>
            </a:r>
          </a:p>
        </p:txBody>
      </p:sp>
    </p:spTree>
    <p:extLst>
      <p:ext uri="{BB962C8B-B14F-4D97-AF65-F5344CB8AC3E}">
        <p14:creationId xmlns:p14="http://schemas.microsoft.com/office/powerpoint/2010/main" val="729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512063" y="793452"/>
            <a:ext cx="1163795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i-FI"/>
            </a:defPPr>
            <a:lvl1pPr>
              <a:defRPr sz="4100">
                <a:solidFill>
                  <a:srgbClr val="00AF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400" dirty="0"/>
              <a:t>PIKAINEN PATONKI?</a:t>
            </a:r>
            <a:endParaRPr lang="en-US" sz="4400" dirty="0">
              <a:sym typeface="Helvetica Neue"/>
            </a:endParaRPr>
          </a:p>
        </p:txBody>
      </p:sp>
      <p:pic>
        <p:nvPicPr>
          <p:cNvPr id="6" name="Sisällön paikkamerkki 3" descr="Mozzarella patonki.JPG">
            <a:extLst>
              <a:ext uri="{FF2B5EF4-FFF2-40B4-BE49-F238E27FC236}">
                <a16:creationId xmlns:a16="http://schemas.microsoft.com/office/drawing/2014/main" id="{13ABC081-331B-FD41-A6D9-DE39C6DDC1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58" b="-8058"/>
          <a:stretch>
            <a:fillRect/>
          </a:stretch>
        </p:blipFill>
        <p:spPr>
          <a:xfrm>
            <a:off x="1510038" y="1565293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858A12B1-B505-F24F-92EC-4CD9FB4D35CE}"/>
              </a:ext>
            </a:extLst>
          </p:cNvPr>
          <p:cNvSpPr/>
          <p:nvPr/>
        </p:nvSpPr>
        <p:spPr>
          <a:xfrm>
            <a:off x="7787191" y="5444925"/>
            <a:ext cx="24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 </a:t>
            </a: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590 kcal</a:t>
            </a:r>
          </a:p>
        </p:txBody>
      </p:sp>
    </p:spTree>
    <p:extLst>
      <p:ext uri="{BB962C8B-B14F-4D97-AF65-F5344CB8AC3E}">
        <p14:creationId xmlns:p14="http://schemas.microsoft.com/office/powerpoint/2010/main" val="85864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3D2E1A0-6AE4-3B4A-99A1-64AC98F36502}"/>
              </a:ext>
            </a:extLst>
          </p:cNvPr>
          <p:cNvSpPr/>
          <p:nvPr/>
        </p:nvSpPr>
        <p:spPr>
          <a:xfrm>
            <a:off x="285750" y="622654"/>
            <a:ext cx="11447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MIKÄ ON SINUN ANNOKSESI?</a:t>
            </a:r>
          </a:p>
        </p:txBody>
      </p:sp>
      <p:pic>
        <p:nvPicPr>
          <p:cNvPr id="6" name="Picture 4" descr="viinilasit">
            <a:extLst>
              <a:ext uri="{FF2B5EF4-FFF2-40B4-BE49-F238E27FC236}">
                <a16:creationId xmlns:a16="http://schemas.microsoft.com/office/drawing/2014/main" id="{36B50336-2362-674B-82EF-A8D51DD0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5689" y="1392095"/>
            <a:ext cx="7044360" cy="46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190FEF26-9E82-BD43-BE4E-2A415FDA5E11}"/>
              </a:ext>
            </a:extLst>
          </p:cNvPr>
          <p:cNvSpPr/>
          <p:nvPr/>
        </p:nvSpPr>
        <p:spPr>
          <a:xfrm>
            <a:off x="4018340" y="6264751"/>
            <a:ext cx="970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84 kcal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DF71100-D6D2-FA46-A287-03DDBBAB6EAB}"/>
              </a:ext>
            </a:extLst>
          </p:cNvPr>
          <p:cNvSpPr/>
          <p:nvPr/>
        </p:nvSpPr>
        <p:spPr>
          <a:xfrm>
            <a:off x="5771146" y="6264752"/>
            <a:ext cx="11134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140 kcal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F54EBDB-EE94-D941-9226-6BCC28E8FF2C}"/>
              </a:ext>
            </a:extLst>
          </p:cNvPr>
          <p:cNvSpPr/>
          <p:nvPr/>
        </p:nvSpPr>
        <p:spPr>
          <a:xfrm>
            <a:off x="7666619" y="6264753"/>
            <a:ext cx="11134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168 kcal</a:t>
            </a:r>
          </a:p>
        </p:txBody>
      </p:sp>
    </p:spTree>
    <p:extLst>
      <p:ext uri="{BB962C8B-B14F-4D97-AF65-F5344CB8AC3E}">
        <p14:creationId xmlns:p14="http://schemas.microsoft.com/office/powerpoint/2010/main" val="48439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0484066-8CC3-41A8-9934-E151E46F3B72}"/>
              </a:ext>
            </a:extLst>
          </p:cNvPr>
          <p:cNvSpPr/>
          <p:nvPr/>
        </p:nvSpPr>
        <p:spPr>
          <a:xfrm>
            <a:off x="814389" y="457870"/>
            <a:ext cx="7460254" cy="660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i-FI" sz="4100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AI ETTÄ PALJON KASVIKSIA?</a:t>
            </a:r>
          </a:p>
        </p:txBody>
      </p:sp>
      <p:pic>
        <p:nvPicPr>
          <p:cNvPr id="5" name="Sisällön paikkamerkki 3" descr="HP Kirja 088.png">
            <a:extLst>
              <a:ext uri="{FF2B5EF4-FFF2-40B4-BE49-F238E27FC236}">
                <a16:creationId xmlns:a16="http://schemas.microsoft.com/office/drawing/2014/main" id="{343963F6-4307-4F29-A808-52C7F78065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90" t="-1008" r="-6521" b="-1790"/>
          <a:stretch/>
        </p:blipFill>
        <p:spPr>
          <a:xfrm>
            <a:off x="1703512" y="1286447"/>
            <a:ext cx="4536504" cy="4257947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8E62E96-64C4-4A2A-9A07-4C1E4EF2901F}"/>
              </a:ext>
            </a:extLst>
          </p:cNvPr>
          <p:cNvSpPr/>
          <p:nvPr/>
        </p:nvSpPr>
        <p:spPr bwMode="auto">
          <a:xfrm>
            <a:off x="2063552" y="3140968"/>
            <a:ext cx="3312368" cy="1008112"/>
          </a:xfrm>
          <a:prstGeom prst="rect">
            <a:avLst/>
          </a:prstGeom>
          <a:solidFill>
            <a:srgbClr val="00AF9A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FFFFFF"/>
                </a:solidFill>
                <a:latin typeface="Arial" charset="0"/>
              </a:rPr>
              <a:t>Kasviksia 75 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FFFFFF"/>
                </a:solidFill>
                <a:latin typeface="Arial" charset="0"/>
              </a:rPr>
              <a:t>eli 15% suosituksesta</a:t>
            </a:r>
          </a:p>
        </p:txBody>
      </p:sp>
      <p:pic>
        <p:nvPicPr>
          <p:cNvPr id="7" name="Kuva 6" descr="HP Kirja 092 eitaustaa.png">
            <a:extLst>
              <a:ext uri="{FF2B5EF4-FFF2-40B4-BE49-F238E27FC236}">
                <a16:creationId xmlns:a16="http://schemas.microsoft.com/office/drawing/2014/main" id="{38857B2A-7A09-4F60-90D6-26B15553CA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878" y="1439937"/>
            <a:ext cx="4107610" cy="410445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0DA62B22-20C1-4E53-ADA7-4CC40C6D6506}"/>
              </a:ext>
            </a:extLst>
          </p:cNvPr>
          <p:cNvSpPr/>
          <p:nvPr/>
        </p:nvSpPr>
        <p:spPr bwMode="auto">
          <a:xfrm>
            <a:off x="6807115" y="3140968"/>
            <a:ext cx="3528392" cy="1008112"/>
          </a:xfrm>
          <a:prstGeom prst="rect">
            <a:avLst/>
          </a:prstGeom>
          <a:solidFill>
            <a:srgbClr val="00AF9A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FFFFFF"/>
                </a:solidFill>
                <a:latin typeface="Arial" charset="0"/>
              </a:rPr>
              <a:t>Kasviksia 135 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FFFFFF"/>
                </a:solidFill>
                <a:latin typeface="Arial" charset="0"/>
              </a:rPr>
              <a:t>Eli 27% suosituksesta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CD29FB9-5FC8-7749-9D87-877BCD0C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CD46388-443B-6D47-8A80-1072605EC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9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0484066-8CC3-41A8-9934-E151E46F3B72}"/>
              </a:ext>
            </a:extLst>
          </p:cNvPr>
          <p:cNvSpPr/>
          <p:nvPr/>
        </p:nvSpPr>
        <p:spPr>
          <a:xfrm>
            <a:off x="1159727" y="497504"/>
            <a:ext cx="7114915" cy="660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i-FI" sz="4100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AI ETTÄ PALJON KASVIKSIA?</a:t>
            </a:r>
          </a:p>
        </p:txBody>
      </p:sp>
      <p:pic>
        <p:nvPicPr>
          <p:cNvPr id="3" name="Sisällön paikkamerkki 3" descr="HP Kirja 098 eitaustaa.png">
            <a:extLst>
              <a:ext uri="{FF2B5EF4-FFF2-40B4-BE49-F238E27FC236}">
                <a16:creationId xmlns:a16="http://schemas.microsoft.com/office/drawing/2014/main" id="{6768502E-33C0-49FA-9D6A-BF06D42E5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9" t="-1962" r="-8042"/>
          <a:stretch/>
        </p:blipFill>
        <p:spPr>
          <a:xfrm rot="16200000">
            <a:off x="3510178" y="466947"/>
            <a:ext cx="4726502" cy="6080276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ABB7D406-CBAF-495F-A619-DE97D432FCD8}"/>
              </a:ext>
            </a:extLst>
          </p:cNvPr>
          <p:cNvSpPr/>
          <p:nvPr/>
        </p:nvSpPr>
        <p:spPr bwMode="auto">
          <a:xfrm>
            <a:off x="4953127" y="2872026"/>
            <a:ext cx="3312368" cy="1008112"/>
          </a:xfrm>
          <a:prstGeom prst="rect">
            <a:avLst/>
          </a:prstGeom>
          <a:solidFill>
            <a:srgbClr val="00AF9A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FFFFFF"/>
                </a:solidFill>
                <a:latin typeface="Arial" charset="0"/>
              </a:rPr>
              <a:t>Kasviksia 320 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FFFFFF"/>
                </a:solidFill>
                <a:latin typeface="Arial" charset="0"/>
              </a:rPr>
              <a:t>Eli 65% suosituksesta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73A5C08-65DF-CB4D-8988-DD4B760C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A6AE013-3B69-F842-81D0-8CC2F9F40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7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309AE430-4501-419A-B9C9-A7742E02DC1A}"/>
              </a:ext>
            </a:extLst>
          </p:cNvPr>
          <p:cNvSpPr/>
          <p:nvPr/>
        </p:nvSpPr>
        <p:spPr>
          <a:xfrm>
            <a:off x="1003610" y="534725"/>
            <a:ext cx="7141445" cy="660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i-FI" sz="4100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AI ETTÄ PALJON KASVIKSIA?</a:t>
            </a:r>
          </a:p>
        </p:txBody>
      </p:sp>
      <p:pic>
        <p:nvPicPr>
          <p:cNvPr id="3" name="Sisällön paikkamerkki 3" descr="IMG_0169.jpg">
            <a:extLst>
              <a:ext uri="{FF2B5EF4-FFF2-40B4-BE49-F238E27FC236}">
                <a16:creationId xmlns:a16="http://schemas.microsoft.com/office/drawing/2014/main" id="{0AA953D8-47D1-45F6-A7B5-9D17FAFB62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082" y="1301096"/>
            <a:ext cx="4567070" cy="2915697"/>
          </a:xfrm>
          <a:prstGeom prst="rect">
            <a:avLst/>
          </a:prstGeom>
        </p:spPr>
      </p:pic>
      <p:pic>
        <p:nvPicPr>
          <p:cNvPr id="4" name="Kuva 3" descr="IMG_0170.jpg">
            <a:extLst>
              <a:ext uri="{FF2B5EF4-FFF2-40B4-BE49-F238E27FC236}">
                <a16:creationId xmlns:a16="http://schemas.microsoft.com/office/drawing/2014/main" id="{DFD8DC5A-D42D-4504-BB0A-C5393D791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579" y="3096434"/>
            <a:ext cx="3623359" cy="278011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7BC00E7-915F-4E66-8A1F-5D6A327F9B61}"/>
              </a:ext>
            </a:extLst>
          </p:cNvPr>
          <p:cNvSpPr txBox="1"/>
          <p:nvPr/>
        </p:nvSpPr>
        <p:spPr>
          <a:xfrm>
            <a:off x="3351602" y="2736395"/>
            <a:ext cx="2664296" cy="2246769"/>
          </a:xfrm>
          <a:prstGeom prst="rect">
            <a:avLst/>
          </a:prstGeom>
          <a:solidFill>
            <a:srgbClr val="00AF9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i-FI" sz="2800" dirty="0">
              <a:solidFill>
                <a:srgbClr val="FF0000"/>
              </a:solidFill>
            </a:endParaRPr>
          </a:p>
          <a:p>
            <a:pPr algn="ctr"/>
            <a:r>
              <a:rPr lang="fi-FI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YHTEENSÄ </a:t>
            </a:r>
          </a:p>
          <a:p>
            <a:pPr algn="ctr"/>
            <a:r>
              <a:rPr lang="fi-FI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 GRAMMAA KASVIKSIA…</a:t>
            </a:r>
          </a:p>
          <a:p>
            <a:endParaRPr lang="fi-FI" sz="2800" dirty="0">
              <a:solidFill>
                <a:srgbClr val="FF0000"/>
              </a:solidFill>
            </a:endParaRPr>
          </a:p>
        </p:txBody>
      </p:sp>
      <p:pic>
        <p:nvPicPr>
          <p:cNvPr id="6" name="Kuva 5" descr="IMG_0463.JPG">
            <a:extLst>
              <a:ext uri="{FF2B5EF4-FFF2-40B4-BE49-F238E27FC236}">
                <a16:creationId xmlns:a16="http://schemas.microsoft.com/office/drawing/2014/main" id="{E25A486D-3AC4-4F05-B7EA-A260AE0F26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116" y="1998121"/>
            <a:ext cx="4189767" cy="3142325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2C0D461C-ECE4-D641-99DE-423C07BA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299E1F4-E9EB-FF4E-80B4-EB0058E80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1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325D9F7F-8843-4AF2-8FCF-E40C3152D06B}"/>
              </a:ext>
            </a:extLst>
          </p:cNvPr>
          <p:cNvSpPr/>
          <p:nvPr/>
        </p:nvSpPr>
        <p:spPr>
          <a:xfrm>
            <a:off x="959005" y="467099"/>
            <a:ext cx="5982853" cy="660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i-FI" sz="4100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MITAKSI OMA KOURA</a:t>
            </a:r>
          </a:p>
        </p:txBody>
      </p:sp>
      <p:pic>
        <p:nvPicPr>
          <p:cNvPr id="4" name="Sisällön paikkamerkki 3" descr="IMG_1293.jpg">
            <a:extLst>
              <a:ext uri="{FF2B5EF4-FFF2-40B4-BE49-F238E27FC236}">
                <a16:creationId xmlns:a16="http://schemas.microsoft.com/office/drawing/2014/main" id="{6CC0C0AC-94B6-40ED-B2D0-FEC031E8B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 r="-5938"/>
          <a:stretch/>
        </p:blipFill>
        <p:spPr>
          <a:xfrm>
            <a:off x="4560374" y="1113429"/>
            <a:ext cx="3607816" cy="45259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6CF8429-D94E-4BB0-AC2B-622DCF9C1BB5}"/>
              </a:ext>
            </a:extLst>
          </p:cNvPr>
          <p:cNvSpPr txBox="1"/>
          <p:nvPr/>
        </p:nvSpPr>
        <p:spPr>
          <a:xfrm>
            <a:off x="4300511" y="5639392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510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Uimari Ari-Pekka Liukkonen 208 cm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7D8BFD-4B19-5D48-8C87-02AD6F8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7C3B68A-EC3A-0B4B-B2A2-3C9BA6A93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13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538163" y="793452"/>
            <a:ext cx="11611860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100">
                <a:solidFill>
                  <a:srgbClr val="00AF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OSAATKO LOPETTAA ENNEN ÄHKYÄ?</a:t>
            </a:r>
            <a:endParaRPr lang="en-US" dirty="0">
              <a:sym typeface="Helvetica Neue"/>
            </a:endParaRPr>
          </a:p>
        </p:txBody>
      </p:sp>
      <p:sp>
        <p:nvSpPr>
          <p:cNvPr id="7" name="Nuoli vasemmalle ja oikealle 6">
            <a:extLst>
              <a:ext uri="{FF2B5EF4-FFF2-40B4-BE49-F238E27FC236}">
                <a16:creationId xmlns:a16="http://schemas.microsoft.com/office/drawing/2014/main" id="{4A21B92A-F6A7-9449-823A-CB1554676F1D}"/>
              </a:ext>
            </a:extLst>
          </p:cNvPr>
          <p:cNvSpPr/>
          <p:nvPr/>
        </p:nvSpPr>
        <p:spPr>
          <a:xfrm>
            <a:off x="1157289" y="2590800"/>
            <a:ext cx="8896720" cy="1905000"/>
          </a:xfrm>
          <a:prstGeom prst="leftRightArrow">
            <a:avLst/>
          </a:prstGeom>
          <a:solidFill>
            <a:srgbClr val="00AF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/>
              <a:t>             </a:t>
            </a:r>
          </a:p>
          <a:p>
            <a:pPr>
              <a:defRPr/>
            </a:pPr>
            <a:r>
              <a:rPr lang="fi-FI" sz="1800" dirty="0"/>
              <a:t>          Vielä nälkä            Hieman nälkäinen            Aika täysi                Ähkyssä              </a:t>
            </a:r>
            <a:r>
              <a:rPr lang="fi-FI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2540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44643" cy="7207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VATSAYSTÄVÄLLINEN PÄIVÄ</a:t>
            </a:r>
          </a:p>
        </p:txBody>
      </p:sp>
      <p:pic>
        <p:nvPicPr>
          <p:cNvPr id="4" name="Sisällön paikkamerkki 3" descr="HP Kirja 089 10x15 cm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3512" y="1196752"/>
            <a:ext cx="2232248" cy="2856910"/>
          </a:xfrm>
        </p:spPr>
      </p:pic>
      <p:pic>
        <p:nvPicPr>
          <p:cNvPr id="5" name="Kuva 4" descr="HP Kirja 077 10x15 c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0" b="-1"/>
          <a:stretch/>
        </p:blipFill>
        <p:spPr>
          <a:xfrm>
            <a:off x="4151785" y="1124744"/>
            <a:ext cx="2772421" cy="2971832"/>
          </a:xfrm>
          <a:prstGeom prst="rect">
            <a:avLst/>
          </a:prstGeom>
        </p:spPr>
      </p:pic>
      <p:pic>
        <p:nvPicPr>
          <p:cNvPr id="6" name="Kuva 5" descr="HP Kirja 095 10x15 cm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77"/>
          <a:stretch/>
        </p:blipFill>
        <p:spPr>
          <a:xfrm>
            <a:off x="7032104" y="1136010"/>
            <a:ext cx="3635896" cy="2941062"/>
          </a:xfrm>
          <a:prstGeom prst="rect">
            <a:avLst/>
          </a:prstGeom>
        </p:spPr>
      </p:pic>
      <p:pic>
        <p:nvPicPr>
          <p:cNvPr id="7" name="Kuva 6" descr="HP Kirja 119 10x15 c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3707167"/>
            <a:ext cx="2270098" cy="3128004"/>
          </a:xfrm>
          <a:prstGeom prst="rect">
            <a:avLst/>
          </a:prstGeom>
        </p:spPr>
      </p:pic>
      <p:pic>
        <p:nvPicPr>
          <p:cNvPr id="9" name="Kuva 8" descr="HP3 10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801" y="4005064"/>
            <a:ext cx="3513161" cy="2515642"/>
          </a:xfrm>
          <a:prstGeom prst="rect">
            <a:avLst/>
          </a:prstGeom>
        </p:spPr>
      </p:pic>
      <p:pic>
        <p:nvPicPr>
          <p:cNvPr id="8" name="Kuva 7" descr="HP Kirja 105 10x15 cm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798" y="3933056"/>
            <a:ext cx="3298765" cy="2263908"/>
          </a:xfrm>
          <a:prstGeom prst="rect">
            <a:avLst/>
          </a:prstGeom>
        </p:spPr>
      </p:pic>
      <p:pic>
        <p:nvPicPr>
          <p:cNvPr id="10" name="Kuva 9" descr="Näyttökuva 2016-3-20 kello 11.09.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900" y="2171700"/>
            <a:ext cx="3619500" cy="2514600"/>
          </a:xfrm>
          <a:prstGeom prst="rect">
            <a:avLst/>
          </a:prstGeom>
        </p:spPr>
      </p:pic>
      <p:pic>
        <p:nvPicPr>
          <p:cNvPr id="11" name="Kuva 10" descr="Näyttökuva 2016-3-20 kello 11.09.1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986" y="2060848"/>
            <a:ext cx="40109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44643" cy="8316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HIILIHYDRAATTITIETOINEN PÄIVÄ</a:t>
            </a:r>
          </a:p>
        </p:txBody>
      </p:sp>
      <p:pic>
        <p:nvPicPr>
          <p:cNvPr id="4" name="Sisällön paikkamerkki 3" descr="HP Kirja 007 10x15 c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0646" y="1268761"/>
            <a:ext cx="3653347" cy="1956123"/>
          </a:xfrm>
        </p:spPr>
      </p:pic>
      <p:pic>
        <p:nvPicPr>
          <p:cNvPr id="5" name="Kuva 4" descr="HP Kirja 009 10x15 c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614" y="1196753"/>
            <a:ext cx="3769747" cy="2525517"/>
          </a:xfrm>
          <a:prstGeom prst="rect">
            <a:avLst/>
          </a:prstGeom>
        </p:spPr>
      </p:pic>
      <p:pic>
        <p:nvPicPr>
          <p:cNvPr id="6" name="Kuva 5" descr="HP Kirja 043 10x15 c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3789040"/>
            <a:ext cx="3618236" cy="2412158"/>
          </a:xfrm>
          <a:prstGeom prst="rect">
            <a:avLst/>
          </a:prstGeom>
        </p:spPr>
      </p:pic>
      <p:pic>
        <p:nvPicPr>
          <p:cNvPr id="7" name="Kuva 6" descr="HP Kirja 019 10x15 c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3429001"/>
            <a:ext cx="4043932" cy="2695955"/>
          </a:xfrm>
          <a:prstGeom prst="rect">
            <a:avLst/>
          </a:prstGeom>
        </p:spPr>
      </p:pic>
      <p:pic>
        <p:nvPicPr>
          <p:cNvPr id="9" name="Kuva 8" descr="Näyttökuva 2016-3-20 kello 10.55.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92" y="2132856"/>
            <a:ext cx="3975100" cy="2425700"/>
          </a:xfrm>
          <a:prstGeom prst="rect">
            <a:avLst/>
          </a:prstGeom>
        </p:spPr>
      </p:pic>
      <p:pic>
        <p:nvPicPr>
          <p:cNvPr id="8" name="Kuva 7" descr="Näyttökuva 2016-3-20 kello 10.27.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200" y="1988840"/>
            <a:ext cx="3787402" cy="25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oira, sisä, musta&#10;&#10;Kuvaus luotu automaattisesti">
            <a:extLst>
              <a:ext uri="{FF2B5EF4-FFF2-40B4-BE49-F238E27FC236}">
                <a16:creationId xmlns:a16="http://schemas.microsoft.com/office/drawing/2014/main" id="{E0565135-AC41-014E-8F09-9F1557E02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r="9089" b="20281"/>
          <a:stretch/>
        </p:blipFill>
        <p:spPr>
          <a:xfrm>
            <a:off x="4271748" y="10"/>
            <a:ext cx="7920251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EE2A9D-1A92-F640-B6F2-ED57CFA0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07" y="3023643"/>
            <a:ext cx="4269329" cy="6464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/>
              <a:t>MITÄ RUOKA JA SYÖMINEN SINULLE MERKITSEE?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5C46C7-4123-A347-BC50-436A4DDAF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194" y="1259174"/>
            <a:ext cx="4160145" cy="482189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>
              <a:solidFill>
                <a:srgbClr val="00A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92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44643" cy="85133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KASVISPÄIVÄ</a:t>
            </a:r>
          </a:p>
        </p:txBody>
      </p:sp>
      <p:pic>
        <p:nvPicPr>
          <p:cNvPr id="4" name="Sisällön paikkamerkki 3" descr="HP Kirja 047 10x15 cm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8" r="-4304"/>
          <a:stretch/>
        </p:blipFill>
        <p:spPr>
          <a:xfrm>
            <a:off x="1611211" y="1393091"/>
            <a:ext cx="2952328" cy="3339098"/>
          </a:xfrm>
        </p:spPr>
      </p:pic>
      <p:pic>
        <p:nvPicPr>
          <p:cNvPr id="6" name="Kuva 5" descr="HP Kirja 063 10x15 c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3933057"/>
            <a:ext cx="4032448" cy="2627021"/>
          </a:xfrm>
          <a:prstGeom prst="rect">
            <a:avLst/>
          </a:prstGeom>
        </p:spPr>
      </p:pic>
      <p:pic>
        <p:nvPicPr>
          <p:cNvPr id="7" name="Kuva 6" descr="HP2  Kuva 82 10x15 c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444" y="1124744"/>
            <a:ext cx="4043934" cy="2695956"/>
          </a:xfrm>
          <a:prstGeom prst="rect">
            <a:avLst/>
          </a:prstGeom>
        </p:spPr>
      </p:pic>
      <p:pic>
        <p:nvPicPr>
          <p:cNvPr id="8" name="Kuva 7" descr="HP Kirja 057 10x15 cm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6484" y="1484785"/>
            <a:ext cx="2981516" cy="2643965"/>
          </a:xfrm>
          <a:prstGeom prst="rect">
            <a:avLst/>
          </a:prstGeom>
        </p:spPr>
      </p:pic>
      <p:pic>
        <p:nvPicPr>
          <p:cNvPr id="9" name="Kuva 8" descr="HP Kirja 073 10x15 cm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049" y="3789041"/>
            <a:ext cx="3272325" cy="2916239"/>
          </a:xfrm>
          <a:prstGeom prst="rect">
            <a:avLst/>
          </a:prstGeom>
        </p:spPr>
      </p:pic>
      <p:pic>
        <p:nvPicPr>
          <p:cNvPr id="12" name="Kuva 11" descr="Näyttökuva 2016-3-20 kello 10.39.3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400" y="2120900"/>
            <a:ext cx="3746500" cy="2616200"/>
          </a:xfrm>
          <a:prstGeom prst="rect">
            <a:avLst/>
          </a:prstGeom>
        </p:spPr>
      </p:pic>
      <p:pic>
        <p:nvPicPr>
          <p:cNvPr id="13" name="Kuva 12" descr="Näyttökuva 2016-3-20 kello 10.39.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76" y="2132856"/>
            <a:ext cx="41708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5E5F345-FD87-4F4B-A5EC-FD9258D03C36}"/>
              </a:ext>
            </a:extLst>
          </p:cNvPr>
          <p:cNvSpPr/>
          <p:nvPr/>
        </p:nvSpPr>
        <p:spPr>
          <a:xfrm>
            <a:off x="1543050" y="452391"/>
            <a:ext cx="9243558" cy="660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i-FI" sz="4100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ÄLÄ TEE PÄÄTÖSTÄ VÄRIN PERUSTEELLA!</a:t>
            </a:r>
          </a:p>
        </p:txBody>
      </p:sp>
      <p:pic>
        <p:nvPicPr>
          <p:cNvPr id="3" name="Sisällön paikkamerkki 3" descr="HP Kirja 131.jpg">
            <a:extLst>
              <a:ext uri="{FF2B5EF4-FFF2-40B4-BE49-F238E27FC236}">
                <a16:creationId xmlns:a16="http://schemas.microsoft.com/office/drawing/2014/main" id="{4558AF56-A38A-4F71-9A4D-62C3DB7F4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471" y="1098722"/>
            <a:ext cx="8113059" cy="483843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8A05A8A-CC77-473D-A2D6-24D9EBD40E14}"/>
              </a:ext>
            </a:extLst>
          </p:cNvPr>
          <p:cNvSpPr txBox="1"/>
          <p:nvPr/>
        </p:nvSpPr>
        <p:spPr>
          <a:xfrm>
            <a:off x="3067473" y="5059161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3,8 %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DF7C456-B9DA-4E06-82BF-4FBBA24E7585}"/>
              </a:ext>
            </a:extLst>
          </p:cNvPr>
          <p:cNvSpPr txBox="1"/>
          <p:nvPr/>
        </p:nvSpPr>
        <p:spPr>
          <a:xfrm>
            <a:off x="4795665" y="5059161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rgbClr val="FFFFFF"/>
                </a:solidFill>
              </a:rPr>
              <a:t>4,1 %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636B1AC-147E-472B-B119-2DFDF8BED32D}"/>
              </a:ext>
            </a:extLst>
          </p:cNvPr>
          <p:cNvSpPr txBox="1"/>
          <p:nvPr/>
        </p:nvSpPr>
        <p:spPr>
          <a:xfrm>
            <a:off x="6667873" y="5059161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rgbClr val="FFFFFF"/>
                </a:solidFill>
              </a:rPr>
              <a:t>6,0%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3173594-9429-4173-96A6-CF34E6FBA525}"/>
              </a:ext>
            </a:extLst>
          </p:cNvPr>
          <p:cNvSpPr txBox="1"/>
          <p:nvPr/>
        </p:nvSpPr>
        <p:spPr>
          <a:xfrm>
            <a:off x="8180041" y="5059161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rgbClr val="FFFFFF"/>
                </a:solidFill>
              </a:rPr>
              <a:t>7,0%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4C55677B-DC86-FB4B-8C6E-C2F924A6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BAB17B4-0C31-DC41-A56D-EDAEDD635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2">
            <a:extLst>
              <a:ext uri="{FF2B5EF4-FFF2-40B4-BE49-F238E27FC236}">
                <a16:creationId xmlns:a16="http://schemas.microsoft.com/office/drawing/2014/main" id="{FBB913DA-A20A-914F-9D2A-8D57B14EB0B4}"/>
              </a:ext>
            </a:extLst>
          </p:cNvPr>
          <p:cNvSpPr txBox="1">
            <a:spLocks/>
          </p:cNvSpPr>
          <p:nvPr/>
        </p:nvSpPr>
        <p:spPr>
          <a:xfrm>
            <a:off x="2340864" y="629266"/>
            <a:ext cx="4315968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AF9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4300" dirty="0">
                <a:latin typeface="Calibri Light" panose="020F0302020204030204" pitchFamily="34" charset="0"/>
                <a:ea typeface="+mn-ea"/>
                <a:cs typeface="+mn-cs"/>
              </a:rPr>
              <a:t>KIITOKSET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en-US" sz="4300" dirty="0">
                <a:latin typeface="Calibri Light" panose="020F0302020204030204" pitchFamily="34" charset="0"/>
                <a:ea typeface="+mn-ea"/>
                <a:cs typeface="+mn-cs"/>
              </a:rPr>
              <a:t>MIELENKIINNOSTA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!</a:t>
            </a:r>
          </a:p>
        </p:txBody>
      </p:sp>
      <p:sp>
        <p:nvSpPr>
          <p:cNvPr id="5" name="Sisällön paikkamerkki 1">
            <a:extLst>
              <a:ext uri="{FF2B5EF4-FFF2-40B4-BE49-F238E27FC236}">
                <a16:creationId xmlns:a16="http://schemas.microsoft.com/office/drawing/2014/main" id="{24E02B37-6C62-AA4D-91A9-E6B5134CD7EA}"/>
              </a:ext>
            </a:extLst>
          </p:cNvPr>
          <p:cNvSpPr txBox="1">
            <a:spLocks/>
          </p:cNvSpPr>
          <p:nvPr/>
        </p:nvSpPr>
        <p:spPr>
          <a:xfrm>
            <a:off x="648930" y="2633472"/>
            <a:ext cx="5127029" cy="3590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60"/>
              </a:lnSpc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MUISTAKAA, ETTÄ KOKONAISUUS RATKAISEE JA HYVIN VOI SYÖDÄ MONELLA ERI TAVALLA!</a:t>
            </a:r>
          </a:p>
          <a:p>
            <a:pPr>
              <a:lnSpc>
                <a:spcPts val="3360"/>
              </a:lnSpc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Hanna.Partanen@nutrifilia.fi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702783A-ABFC-1C49-895F-A3314F7FE8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9858" y="201168"/>
            <a:ext cx="5027550" cy="565099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5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07F07C-DEEA-7F47-995C-20F891FD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RUOKAVALION PERUSTA ON </a:t>
            </a:r>
            <a:br>
              <a:rPr lang="fi-FI" dirty="0"/>
            </a:br>
            <a:r>
              <a:rPr lang="fi-FI" dirty="0"/>
              <a:t>KUNNOSSA, KUN…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858524-391E-C44B-9E38-65C6A63F1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Syöt säännöllisesti 3-5 tunnin välein aterian tai välipalan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Useimmilla aterioilla on jotain kasvista/hedelmää/marjaa ja saat syötyä vähintään viisi kourallista ”heviä” päivässä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Osaat syödä itsesi sopivan kylläiseksi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Herkuttelet joustavasti kontrolloiden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Sitten voi tarkastella rasvanlaatua/suolaa/sokeria jne.</a:t>
            </a:r>
          </a:p>
        </p:txBody>
      </p:sp>
    </p:spTree>
    <p:extLst>
      <p:ext uri="{BB962C8B-B14F-4D97-AF65-F5344CB8AC3E}">
        <p14:creationId xmlns:p14="http://schemas.microsoft.com/office/powerpoint/2010/main" val="106082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3D2E1A0-6AE4-3B4A-99A1-64AC98F36502}"/>
              </a:ext>
            </a:extLst>
          </p:cNvPr>
          <p:cNvSpPr/>
          <p:nvPr/>
        </p:nvSpPr>
        <p:spPr>
          <a:xfrm>
            <a:off x="285750" y="3312914"/>
            <a:ext cx="11447038" cy="1320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</a:pPr>
            <a:r>
              <a:rPr lang="fi-FI" sz="4100" dirty="0">
                <a:solidFill>
                  <a:srgbClr val="00AF9A"/>
                </a:solidFill>
                <a:latin typeface="+mj-lt"/>
                <a:ea typeface="+mj-ea"/>
                <a:cs typeface="+mj-cs"/>
                <a:sym typeface="Calibri"/>
              </a:rPr>
              <a:t>  </a:t>
            </a:r>
          </a:p>
          <a:p>
            <a:pPr>
              <a:lnSpc>
                <a:spcPct val="90000"/>
              </a:lnSpc>
              <a:buClr>
                <a:schemeClr val="dk1"/>
              </a:buClr>
            </a:pPr>
            <a:endParaRPr lang="fi-FI" sz="4100" dirty="0">
              <a:solidFill>
                <a:srgbClr val="00AF9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Sisällön paikkamerkki 3" descr="bigstock-Lunch-Time-Concept-79786216.jpg">
            <a:extLst>
              <a:ext uri="{FF2B5EF4-FFF2-40B4-BE49-F238E27FC236}">
                <a16:creationId xmlns:a16="http://schemas.microsoft.com/office/drawing/2014/main" id="{C65E623C-F441-5847-9EED-CC4C31A24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9450">
            <a:off x="8605211" y="300340"/>
            <a:ext cx="3374221" cy="3481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5766299-B75A-FF4E-A39D-B3E4C308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ATERIARYTMI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D9A777-F5C1-4E4F-BC2C-E18B85765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Ateria tai välipala 3-4 h </a:t>
            </a:r>
            <a:r>
              <a:rPr lang="fi-FI" sz="2600" dirty="0" err="1">
                <a:solidFill>
                  <a:schemeClr val="bg1">
                    <a:lumMod val="50000"/>
                  </a:schemeClr>
                </a:solidFill>
                <a:sym typeface="Calibri"/>
              </a:rPr>
              <a:t>max</a:t>
            </a:r>
            <a:r>
              <a:rPr lang="fi-FI" sz="26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 5 h välein</a:t>
            </a: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Pitää paremmin annoskoon hallinnassa</a:t>
            </a: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Energiataso parempi</a:t>
            </a: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Illan kalori voi olla lihottavampi kuin aamun kalori</a:t>
            </a: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Vatsaoireita vähemmän</a:t>
            </a: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fi-FI" sz="26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”Koneisto” pysyy käynnissä</a:t>
            </a:r>
          </a:p>
          <a:p>
            <a:pPr>
              <a:lnSpc>
                <a:spcPct val="100000"/>
              </a:lnSpc>
              <a:buClr>
                <a:schemeClr val="dk1"/>
              </a:buClr>
            </a:pPr>
            <a:endParaRPr lang="fi-FI" sz="2600" dirty="0">
              <a:solidFill>
                <a:schemeClr val="bg1">
                  <a:lumMod val="50000"/>
                </a:schemeClr>
              </a:solidFill>
              <a:sym typeface="Calibri"/>
            </a:endParaRPr>
          </a:p>
          <a:p>
            <a:pPr>
              <a:lnSpc>
                <a:spcPct val="100000"/>
              </a:lnSpc>
              <a:buClr>
                <a:schemeClr val="dk1"/>
              </a:buClr>
            </a:pPr>
            <a:endParaRPr lang="fi-FI" sz="2600" dirty="0">
              <a:solidFill>
                <a:schemeClr val="bg1">
                  <a:lumMod val="50000"/>
                </a:schemeClr>
              </a:solidFill>
              <a:sym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78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B1A5467-AC86-D442-98AE-019122F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143000"/>
            <a:ext cx="4253865" cy="1404256"/>
          </a:xfrm>
        </p:spPr>
        <p:txBody>
          <a:bodyPr/>
          <a:lstStyle/>
          <a:p>
            <a:r>
              <a:rPr lang="fi-FI" sz="2800" dirty="0"/>
              <a:t>MUUTOSTA PAREMPAAN ON JO TAPAHTUNUT, MUTTA…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41A8C30-CC4F-B640-91D2-EA88968FD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C91912B-AED1-CD4C-A946-C463F723C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0" y="2547256"/>
            <a:ext cx="4116705" cy="33217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800" dirty="0"/>
              <a:t>Moni väittää, että suositukset ovat väärässä, sillä olemme nykyisin niin sairaita, mutta syömmekö todella suositusten mukaan?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ED3341-C23B-2B4D-8CA6-D5A73B2774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65223"/>
            <a:ext cx="5434221" cy="67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11" descr="kevyt leipä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902" y="3671580"/>
            <a:ext cx="5195077" cy="24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A0A2B99-6EB4-9443-A729-D1011AC3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9043"/>
            <a:ext cx="8926286" cy="1403457"/>
          </a:xfrm>
        </p:spPr>
        <p:txBody>
          <a:bodyPr/>
          <a:lstStyle/>
          <a:p>
            <a:r>
              <a:rPr lang="fi-FI" dirty="0"/>
              <a:t>ANNOSKOOOLLA ON VÄLIÄ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8B23C290-D712-8D47-A376-860D5715DF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44" y="1678045"/>
            <a:ext cx="4066293" cy="1921807"/>
          </a:xfrm>
        </p:spPr>
      </p:pic>
      <p:sp>
        <p:nvSpPr>
          <p:cNvPr id="22531" name="Text Box 1034"/>
          <p:cNvSpPr txBox="1">
            <a:spLocks noChangeArrowheads="1"/>
          </p:cNvSpPr>
          <p:nvPr/>
        </p:nvSpPr>
        <p:spPr bwMode="auto">
          <a:xfrm>
            <a:off x="5648739" y="5472058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3200" dirty="0">
                <a:latin typeface="Candara" charset="0"/>
              </a:rPr>
              <a:t>91 kcal</a:t>
            </a:r>
          </a:p>
        </p:txBody>
      </p:sp>
      <p:sp>
        <p:nvSpPr>
          <p:cNvPr id="22532" name="Text Box 1035"/>
          <p:cNvSpPr txBox="1">
            <a:spLocks noChangeArrowheads="1"/>
          </p:cNvSpPr>
          <p:nvPr/>
        </p:nvSpPr>
        <p:spPr bwMode="auto">
          <a:xfrm>
            <a:off x="8843668" y="3483826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3000" dirty="0">
                <a:latin typeface="Candara" charset="0"/>
              </a:rPr>
              <a:t> </a:t>
            </a:r>
            <a:r>
              <a:rPr lang="fi-FI" sz="3200" dirty="0">
                <a:latin typeface="Candara" charset="0"/>
              </a:rPr>
              <a:t>172 kcal</a:t>
            </a:r>
          </a:p>
        </p:txBody>
      </p:sp>
      <p:sp>
        <p:nvSpPr>
          <p:cNvPr id="22534" name="Rectangle 1038"/>
          <p:cNvSpPr>
            <a:spLocks noChangeArrowheads="1"/>
          </p:cNvSpPr>
          <p:nvPr/>
        </p:nvSpPr>
        <p:spPr bwMode="auto">
          <a:xfrm>
            <a:off x="5105400" y="23812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>
              <a:latin typeface="Cambria" charset="0"/>
            </a:endParaRPr>
          </a:p>
        </p:txBody>
      </p:sp>
      <p:sp>
        <p:nvSpPr>
          <p:cNvPr id="22535" name="Rectangle 1040"/>
          <p:cNvSpPr>
            <a:spLocks noChangeArrowheads="1"/>
          </p:cNvSpPr>
          <p:nvPr/>
        </p:nvSpPr>
        <p:spPr bwMode="auto">
          <a:xfrm>
            <a:off x="3414733" y="3015077"/>
            <a:ext cx="2009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3200" dirty="0">
                <a:latin typeface="Candara" charset="0"/>
              </a:rPr>
              <a:t> 280 kcal</a:t>
            </a:r>
            <a:endParaRPr lang="fi-FI" sz="3200" dirty="0">
              <a:latin typeface="Cambria" charset="0"/>
            </a:endParaRPr>
          </a:p>
        </p:txBody>
      </p:sp>
      <p:pic>
        <p:nvPicPr>
          <p:cNvPr id="22536" name="Picture 10" descr="kinkkuleipä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701" y="1648562"/>
            <a:ext cx="4118392" cy="19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30889"/>
            <a:ext cx="10515599" cy="794033"/>
          </a:xfrm>
          <a:noFill/>
          <a:ln>
            <a:noFill/>
          </a:ln>
        </p:spPr>
        <p:txBody>
          <a:bodyPr vert="horz" wrap="square" lIns="91425" tIns="91425" rIns="91425" bIns="91425" rtlCol="0" anchor="ctr" anchorCtr="0">
            <a:spAutoFit/>
          </a:bodyPr>
          <a:lstStyle/>
          <a:p>
            <a:r>
              <a:rPr lang="fi-FI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ANNOSKOOLLA ON VÄLIÄ</a:t>
            </a:r>
          </a:p>
        </p:txBody>
      </p:sp>
      <p:sp>
        <p:nvSpPr>
          <p:cNvPr id="35842" name="Sisällön paikkamerkk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0" eaLnBrk="1" hangingPunct="1">
              <a:buNone/>
              <a:defRPr/>
            </a:pPr>
            <a:endParaRPr lang="fi-FI" dirty="0">
              <a:latin typeface="Lucida Sans Unicode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514476" y="3924300"/>
            <a:ext cx="446722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 kpl pieniä lihapullia</a:t>
            </a:r>
          </a:p>
          <a:p>
            <a:pPr eaLnBrk="1" hangingPunct="1">
              <a:spcBef>
                <a:spcPct val="50000"/>
              </a:spcBef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 dl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perunamuusia+voisilmä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Kurkkua</a:t>
            </a:r>
          </a:p>
          <a:p>
            <a:pPr eaLnBrk="1" hangingPunct="1">
              <a:spcBef>
                <a:spcPct val="50000"/>
              </a:spcBef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620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kcal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6858000" y="3886201"/>
            <a:ext cx="32400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 kpl pieniä lihapullia</a:t>
            </a:r>
          </a:p>
          <a:p>
            <a:pPr eaLnBrk="1" hangingPunct="1">
              <a:spcBef>
                <a:spcPct val="50000"/>
              </a:spcBef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1,5 dl perunamuusia</a:t>
            </a:r>
          </a:p>
          <a:p>
            <a:pPr eaLnBrk="1" hangingPunct="1">
              <a:spcBef>
                <a:spcPct val="50000"/>
              </a:spcBef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salaattia ja vihanneksia</a:t>
            </a:r>
          </a:p>
          <a:p>
            <a:pPr eaLnBrk="1" hangingPunct="1">
              <a:spcBef>
                <a:spcPct val="50000"/>
              </a:spcBef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340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kcal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4519613" y="23812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>
              <a:latin typeface="Cambria" charset="0"/>
            </a:endParaRP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4529138" y="23860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>
              <a:latin typeface="Cambria" charset="0"/>
            </a:endParaRPr>
          </a:p>
        </p:txBody>
      </p:sp>
      <p:pic>
        <p:nvPicPr>
          <p:cNvPr id="24584" name="Picture 10" descr="lihapullat ja perunamuussi iso"/>
          <p:cNvPicPr>
            <a:picLocks noChangeAspect="1" noChangeArrowheads="1"/>
          </p:cNvPicPr>
          <p:nvPr/>
        </p:nvPicPr>
        <p:blipFill>
          <a:blip r:embed="rId3" cstate="email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46574"/>
            <a:ext cx="4906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lihapullat ja perunamuussi pien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953" y="1644793"/>
            <a:ext cx="49085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FA474082-B96E-2544-8FB9-E28B3A160F01}"/>
              </a:ext>
            </a:extLst>
          </p:cNvPr>
          <p:cNvSpPr/>
          <p:nvPr/>
        </p:nvSpPr>
        <p:spPr>
          <a:xfrm>
            <a:off x="4221188" y="6176963"/>
            <a:ext cx="304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EROTUS: 280 kcal</a:t>
            </a:r>
          </a:p>
        </p:txBody>
      </p:sp>
    </p:spTree>
    <p:extLst>
      <p:ext uri="{BB962C8B-B14F-4D97-AF65-F5344CB8AC3E}">
        <p14:creationId xmlns:p14="http://schemas.microsoft.com/office/powerpoint/2010/main" val="114475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30889"/>
            <a:ext cx="10515599" cy="794033"/>
          </a:xfrm>
          <a:noFill/>
          <a:ln>
            <a:noFill/>
          </a:ln>
        </p:spPr>
        <p:txBody>
          <a:bodyPr vert="horz" wrap="square" lIns="91425" tIns="91425" rIns="91425" bIns="91425" rtlCol="0" anchor="ctr" anchorCtr="0">
            <a:spAutoFit/>
          </a:bodyPr>
          <a:lstStyle/>
          <a:p>
            <a:r>
              <a:rPr lang="fi-FI" dirty="0">
                <a:solidFill>
                  <a:srgbClr val="00AF9A"/>
                </a:solidFill>
                <a:latin typeface="+mj-lt"/>
                <a:ea typeface="+mj-ea"/>
                <a:cs typeface="+mj-cs"/>
              </a:rPr>
              <a:t>ANNOSKOOLLA ON VÄLIÄ</a:t>
            </a:r>
          </a:p>
        </p:txBody>
      </p:sp>
      <p:sp>
        <p:nvSpPr>
          <p:cNvPr id="35842" name="Sisällön paikkamerkk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0" eaLnBrk="1" hangingPunct="1">
              <a:buNone/>
              <a:defRPr/>
            </a:pPr>
            <a:endParaRPr lang="fi-FI" dirty="0">
              <a:latin typeface="Lucida Sans Unicode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4519613" y="23812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>
              <a:latin typeface="Cambria" charset="0"/>
            </a:endParaRP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4529138" y="23860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>
              <a:latin typeface="Cambria" charset="0"/>
            </a:endParaRPr>
          </a:p>
        </p:txBody>
      </p:sp>
      <p:pic>
        <p:nvPicPr>
          <p:cNvPr id="13" name="Picture 9" descr="lohi ja peruna iso">
            <a:extLst>
              <a:ext uri="{FF2B5EF4-FFF2-40B4-BE49-F238E27FC236}">
                <a16:creationId xmlns:a16="http://schemas.microsoft.com/office/drawing/2014/main" id="{A0254634-DDEF-BC4C-9B2D-F3FE9E89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977" r="7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226" r="23984"/>
          <a:stretch>
            <a:fillRect/>
          </a:stretch>
        </p:blipFill>
        <p:spPr bwMode="auto">
          <a:xfrm rot="19216509">
            <a:off x="1552057" y="1800032"/>
            <a:ext cx="3957961" cy="368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lohi ja peruna pieni">
            <a:extLst>
              <a:ext uri="{FF2B5EF4-FFF2-40B4-BE49-F238E27FC236}">
                <a16:creationId xmlns:a16="http://schemas.microsoft.com/office/drawing/2014/main" id="{0F042C9C-C3F2-5D48-91AD-13278628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9615">
            <a:off x="6840692" y="2274969"/>
            <a:ext cx="347821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2147FA0B-63F7-074E-A4BB-9433024A8C31}"/>
              </a:ext>
            </a:extLst>
          </p:cNvPr>
          <p:cNvSpPr/>
          <p:nvPr/>
        </p:nvSpPr>
        <p:spPr>
          <a:xfrm>
            <a:off x="4670160" y="5585728"/>
            <a:ext cx="3139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EROTUS: 270 kcal</a:t>
            </a:r>
          </a:p>
        </p:txBody>
      </p:sp>
    </p:spTree>
    <p:extLst>
      <p:ext uri="{BB962C8B-B14F-4D97-AF65-F5344CB8AC3E}">
        <p14:creationId xmlns:p14="http://schemas.microsoft.com/office/powerpoint/2010/main" val="334339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645481" y="435532"/>
            <a:ext cx="11546519" cy="794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spAutoFit/>
          </a:bodyPr>
          <a:lstStyle>
            <a:lvl1pPr marR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100" b="0" i="0" u="none" strike="noStrike" cap="none">
                <a:solidFill>
                  <a:srgbClr val="00AF9A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lvl="1" indent="0">
              <a:spcBef>
                <a:spcPts val="0"/>
              </a:spcBef>
              <a:buNone/>
            </a:lvl2pPr>
            <a:lvl3pPr lvl="2" indent="0">
              <a:spcBef>
                <a:spcPts val="0"/>
              </a:spcBef>
              <a:buNone/>
            </a:lvl3pPr>
            <a:lvl4pPr lvl="3" indent="0">
              <a:spcBef>
                <a:spcPts val="0"/>
              </a:spcBef>
              <a:buNone/>
            </a:lvl4pPr>
            <a:lvl5pPr lvl="4" indent="0">
              <a:spcBef>
                <a:spcPts val="0"/>
              </a:spcBef>
              <a:buNone/>
            </a:lvl5pPr>
            <a:lvl6pPr lvl="5" indent="0">
              <a:spcBef>
                <a:spcPts val="0"/>
              </a:spcBef>
              <a:buNone/>
            </a:lvl6pPr>
            <a:lvl7pPr lvl="6" indent="0">
              <a:spcBef>
                <a:spcPts val="0"/>
              </a:spcBef>
              <a:buNone/>
            </a:lvl7pPr>
            <a:lvl8pPr lvl="7" indent="0">
              <a:spcBef>
                <a:spcPts val="0"/>
              </a:spcBef>
              <a:buNone/>
            </a:lvl8pPr>
            <a:lvl9pPr lvl="8" indent="0">
              <a:spcBef>
                <a:spcPts val="0"/>
              </a:spcBef>
              <a:buNone/>
            </a:lvl9pPr>
          </a:lstStyle>
          <a:p>
            <a:r>
              <a:rPr lang="fi-FI" sz="4400" dirty="0"/>
              <a:t>YHDEN LAUTASEN POLITIIKKA</a:t>
            </a:r>
            <a:endParaRPr lang="en-US" sz="4400" dirty="0">
              <a:sym typeface="Helvetica Neue"/>
            </a:endParaRPr>
          </a:p>
        </p:txBody>
      </p:sp>
      <p:pic>
        <p:nvPicPr>
          <p:cNvPr id="10" name="Picture 4" descr="makaronilaatiokko + salaatti">
            <a:extLst>
              <a:ext uri="{FF2B5EF4-FFF2-40B4-BE49-F238E27FC236}">
                <a16:creationId xmlns:a16="http://schemas.microsoft.com/office/drawing/2014/main" id="{E1450565-6615-604E-A440-533E9B20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75" y="2772823"/>
            <a:ext cx="36449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akaronilaatikko">
            <a:extLst>
              <a:ext uri="{FF2B5EF4-FFF2-40B4-BE49-F238E27FC236}">
                <a16:creationId xmlns:a16="http://schemas.microsoft.com/office/drawing/2014/main" id="{8D8DC172-78AD-A547-933C-F3099F22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91" y="2629949"/>
            <a:ext cx="3825875" cy="3514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laattilautanen pieni">
            <a:extLst>
              <a:ext uri="{FF2B5EF4-FFF2-40B4-BE49-F238E27FC236}">
                <a16:creationId xmlns:a16="http://schemas.microsoft.com/office/drawing/2014/main" id="{1702D640-0B15-5E4F-A882-B285DA00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6"/>
          <a:stretch>
            <a:fillRect/>
          </a:stretch>
        </p:blipFill>
        <p:spPr bwMode="auto">
          <a:xfrm>
            <a:off x="3810478" y="1208790"/>
            <a:ext cx="2608262" cy="2389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358CE472-3D78-5A47-83C8-6C5D3EEA5DBD}"/>
              </a:ext>
            </a:extLst>
          </p:cNvPr>
          <p:cNvSpPr/>
          <p:nvPr/>
        </p:nvSpPr>
        <p:spPr>
          <a:xfrm>
            <a:off x="4615366" y="5498343"/>
            <a:ext cx="24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 </a:t>
            </a: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450 kcal</a:t>
            </a:r>
          </a:p>
        </p:txBody>
      </p:sp>
    </p:spTree>
    <p:extLst>
      <p:ext uri="{BB962C8B-B14F-4D97-AF65-F5344CB8AC3E}">
        <p14:creationId xmlns:p14="http://schemas.microsoft.com/office/powerpoint/2010/main" val="3457775152"/>
      </p:ext>
    </p:extLst>
  </p:cSld>
  <p:clrMapOvr>
    <a:masterClrMapping/>
  </p:clrMapOvr>
</p:sld>
</file>

<file path=ppt/theme/theme1.xml><?xml version="1.0" encoding="utf-8"?>
<a:theme xmlns:a="http://schemas.openxmlformats.org/drawingml/2006/main" name="NUTRIFIL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346</Words>
  <Application>Microsoft Macintosh PowerPoint</Application>
  <PresentationFormat>Laajakuva</PresentationFormat>
  <Paragraphs>83</Paragraphs>
  <Slides>22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Candara</vt:lpstr>
      <vt:lpstr>Courier New</vt:lpstr>
      <vt:lpstr>Lucida Sans Unicode</vt:lpstr>
      <vt:lpstr>Times New Roman</vt:lpstr>
      <vt:lpstr>NUTRIFILIA</vt:lpstr>
      <vt:lpstr>HYVINVOINTIA RUOASTA  - TERVEELLINEN RAVINTO</vt:lpstr>
      <vt:lpstr>MITÄ RUOKA JA SYÖMINEN SINULLE MERKITSEE?</vt:lpstr>
      <vt:lpstr>RUOKAVALION PERUSTA ON  KUNNOSSA, KUN…</vt:lpstr>
      <vt:lpstr>ATERIARYTMI</vt:lpstr>
      <vt:lpstr>MUUTOSTA PAREMPAAN ON JO TAPAHTUNUT, MUTTA…</vt:lpstr>
      <vt:lpstr>ANNOSKOOOLLA ON VÄLIÄ</vt:lpstr>
      <vt:lpstr>ANNOSKOOLLA ON VÄLIÄ</vt:lpstr>
      <vt:lpstr>ANNOSKOOLLA ON VÄLIÄ</vt:lpstr>
      <vt:lpstr>PowerPoint-esitys</vt:lpstr>
      <vt:lpstr>ANNOSKOOLLA ON VÄLIÄ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VATSAYSTÄVÄLLINEN PÄIVÄ</vt:lpstr>
      <vt:lpstr>HIILIHYDRAATTITIETOINEN PÄIVÄ</vt:lpstr>
      <vt:lpstr>KASVISPÄIVÄ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RAVITSEMUKSEN PERUSTA KUNTOON -HAASTEISTA HUOLIMATTA JA  NE HUOMIOIDEN</dc:title>
  <dc:creator>Hanna Partanen</dc:creator>
  <cp:lastModifiedBy>Hanna Partanen</cp:lastModifiedBy>
  <cp:revision>17</cp:revision>
  <dcterms:created xsi:type="dcterms:W3CDTF">2018-11-20T14:56:34Z</dcterms:created>
  <dcterms:modified xsi:type="dcterms:W3CDTF">2022-09-06T11:28:03Z</dcterms:modified>
</cp:coreProperties>
</file>